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56" r:id="rId2"/>
    <p:sldId id="257" r:id="rId3"/>
    <p:sldId id="422" r:id="rId4"/>
    <p:sldId id="423" r:id="rId5"/>
    <p:sldId id="428" r:id="rId6"/>
    <p:sldId id="425" r:id="rId7"/>
    <p:sldId id="429" r:id="rId8"/>
    <p:sldId id="430" r:id="rId9"/>
    <p:sldId id="431" r:id="rId10"/>
    <p:sldId id="432" r:id="rId11"/>
    <p:sldId id="433" r:id="rId12"/>
    <p:sldId id="325" r:id="rId13"/>
    <p:sldId id="369" r:id="rId14"/>
    <p:sldId id="375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542"/>
    <a:srgbClr val="96FAAD"/>
    <a:srgbClr val="00FFCC"/>
    <a:srgbClr val="66FF99"/>
    <a:srgbClr val="0099CC"/>
    <a:srgbClr val="D60093"/>
    <a:srgbClr val="33CCCC"/>
    <a:srgbClr val="66CCFF"/>
    <a:srgbClr val="99CCFF"/>
    <a:srgbClr val="00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670" autoAdjust="0"/>
    <p:restoredTop sz="94545"/>
  </p:normalViewPr>
  <p:slideViewPr>
    <p:cSldViewPr snapToGrid="0">
      <p:cViewPr varScale="1">
        <p:scale>
          <a:sx n="73" d="100"/>
          <a:sy n="73" d="100"/>
        </p:scale>
        <p:origin x="216" y="31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FFE961-F5B3-41E0-AF2F-B98DF9154574}" type="datetimeFigureOut">
              <a:rPr lang="en-AU" smtClean="0"/>
              <a:t>22/3/2025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12C924-96FC-4ACD-8C11-6FB7C3AFF65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937140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Class discussion.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2C924-96FC-4ACD-8C11-6FB7C3AFF653}" type="slidenum">
              <a:rPr lang="en-AU" smtClean="0"/>
              <a:t>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916307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Class discussion.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2C924-96FC-4ACD-8C11-6FB7C3AFF653}" type="slidenum">
              <a:rPr lang="en-AU" smtClean="0"/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058814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Class discussion.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2C924-96FC-4ACD-8C11-6FB7C3AFF653}" type="slidenum">
              <a:rPr lang="en-AU" smtClean="0"/>
              <a:t>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221034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Class discussion.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2C924-96FC-4ACD-8C11-6FB7C3AFF653}" type="slidenum">
              <a:rPr lang="en-AU" smtClean="0"/>
              <a:t>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853052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Class discussion.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2C924-96FC-4ACD-8C11-6FB7C3AFF653}" type="slidenum">
              <a:rPr lang="en-AU" smtClean="0"/>
              <a:t>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580714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Class discussion.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2C924-96FC-4ACD-8C11-6FB7C3AFF653}" type="slidenum">
              <a:rPr lang="en-AU" smtClean="0"/>
              <a:t>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442736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Class discussion.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2C924-96FC-4ACD-8C11-6FB7C3AFF653}" type="slidenum">
              <a:rPr lang="en-AU" smtClean="0"/>
              <a:t>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21931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Class discussion.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2C924-96FC-4ACD-8C11-6FB7C3AFF653}" type="slidenum">
              <a:rPr lang="en-AU" smtClean="0"/>
              <a:t>10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818780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Class discussion.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12C924-96FC-4ACD-8C11-6FB7C3AFF653}" type="slidenum">
              <a:rPr lang="en-AU" smtClean="0"/>
              <a:t>11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830355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22/3/2025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B07C619A-63DB-AA43-AB24-59A7C5CFAC02}"/>
              </a:ext>
            </a:extLst>
          </p:cNvPr>
          <p:cNvSpPr txBox="1"/>
          <p:nvPr userDrawn="1"/>
        </p:nvSpPr>
        <p:spPr>
          <a:xfrm>
            <a:off x="9297699" y="6444952"/>
            <a:ext cx="26937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dirty="0"/>
              <a:t>©BeeHealthyStories2015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3449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22/3/2025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14704" y="6459785"/>
            <a:ext cx="1697780" cy="365125"/>
          </a:xfrm>
          <a:prstGeom prst="rect">
            <a:avLst/>
          </a:prstGeom>
        </p:spPr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55154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22/3/2025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03301B2-F991-CC44-A9AB-61F49617D3C3}"/>
              </a:ext>
            </a:extLst>
          </p:cNvPr>
          <p:cNvSpPr/>
          <p:nvPr userDrawn="1"/>
        </p:nvSpPr>
        <p:spPr>
          <a:xfrm>
            <a:off x="9163881" y="6444734"/>
            <a:ext cx="25633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dirty="0"/>
              <a:t>©BeeHealthyStories2015</a:t>
            </a:r>
          </a:p>
        </p:txBody>
      </p:sp>
    </p:spTree>
    <p:extLst>
      <p:ext uri="{BB962C8B-B14F-4D97-AF65-F5344CB8AC3E}">
        <p14:creationId xmlns:p14="http://schemas.microsoft.com/office/powerpoint/2010/main" val="2909992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22/3/2025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14704" y="6459785"/>
            <a:ext cx="1697780" cy="365125"/>
          </a:xfrm>
          <a:prstGeom prst="rect">
            <a:avLst/>
          </a:prstGeom>
        </p:spPr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88143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22/3/2025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14704" y="6459785"/>
            <a:ext cx="1697780" cy="365125"/>
          </a:xfrm>
          <a:prstGeom prst="rect">
            <a:avLst/>
          </a:prstGeom>
        </p:spPr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5388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22/3/2025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514704" y="6459785"/>
            <a:ext cx="1697780" cy="365125"/>
          </a:xfrm>
          <a:prstGeom prst="rect">
            <a:avLst/>
          </a:prstGeom>
        </p:spPr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59434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22/3/2025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9514704" y="6459785"/>
            <a:ext cx="1697780" cy="365125"/>
          </a:xfrm>
          <a:prstGeom prst="rect">
            <a:avLst/>
          </a:prstGeom>
        </p:spPr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06893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22/3/2025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514704" y="6459785"/>
            <a:ext cx="1697780" cy="365125"/>
          </a:xfrm>
          <a:prstGeom prst="rect">
            <a:avLst/>
          </a:prstGeom>
        </p:spPr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80894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22/3/2025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AU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2EE5982-E333-7445-A45E-00D205EC967B}"/>
              </a:ext>
            </a:extLst>
          </p:cNvPr>
          <p:cNvSpPr/>
          <p:nvPr userDrawn="1"/>
        </p:nvSpPr>
        <p:spPr>
          <a:xfrm>
            <a:off x="9163882" y="6444734"/>
            <a:ext cx="25633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dirty="0"/>
              <a:t>©BeeHealthyStories2015</a:t>
            </a:r>
          </a:p>
        </p:txBody>
      </p:sp>
    </p:spTree>
    <p:extLst>
      <p:ext uri="{BB962C8B-B14F-4D97-AF65-F5344CB8AC3E}">
        <p14:creationId xmlns:p14="http://schemas.microsoft.com/office/powerpoint/2010/main" val="2710651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C0B86579-9261-4851-8431-AE8CB120AF89}" type="datetimeFigureOut">
              <a:rPr lang="en-AU" smtClean="0"/>
              <a:t>22/3/2025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514704" y="6459785"/>
            <a:ext cx="169778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84576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22/3/2025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514704" y="6459785"/>
            <a:ext cx="1697780" cy="365125"/>
          </a:xfrm>
          <a:prstGeom prst="rect">
            <a:avLst/>
          </a:prstGeom>
        </p:spPr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00097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C0B86579-9261-4851-8431-AE8CB120AF89}" type="datetimeFigureOut">
              <a:rPr lang="en-AU" smtClean="0"/>
              <a:t>22/3/2025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A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2C734D02-961E-F145-A205-2C08A0EE2BD5}"/>
              </a:ext>
            </a:extLst>
          </p:cNvPr>
          <p:cNvSpPr/>
          <p:nvPr userDrawn="1"/>
        </p:nvSpPr>
        <p:spPr>
          <a:xfrm>
            <a:off x="9275092" y="6444734"/>
            <a:ext cx="25633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dirty="0"/>
              <a:t>©BeeHealthyStories2015</a:t>
            </a:r>
          </a:p>
        </p:txBody>
      </p:sp>
    </p:spTree>
    <p:extLst>
      <p:ext uri="{BB962C8B-B14F-4D97-AF65-F5344CB8AC3E}">
        <p14:creationId xmlns:p14="http://schemas.microsoft.com/office/powerpoint/2010/main" val="2566276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tiff"/><Relationship Id="rId5" Type="http://schemas.openxmlformats.org/officeDocument/2006/relationships/image" Target="../media/image26.tiff"/><Relationship Id="rId4" Type="http://schemas.openxmlformats.org/officeDocument/2006/relationships/image" Target="../media/image25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3hNTnauMozU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tif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tif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tiff"/><Relationship Id="rId3" Type="http://schemas.openxmlformats.org/officeDocument/2006/relationships/image" Target="../media/image4.tiff"/><Relationship Id="rId7" Type="http://schemas.openxmlformats.org/officeDocument/2006/relationships/image" Target="../media/image8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tiff"/><Relationship Id="rId5" Type="http://schemas.openxmlformats.org/officeDocument/2006/relationships/image" Target="../media/image6.tiff"/><Relationship Id="rId4" Type="http://schemas.openxmlformats.org/officeDocument/2006/relationships/image" Target="../media/image5.tiff"/><Relationship Id="rId9" Type="http://schemas.openxmlformats.org/officeDocument/2006/relationships/image" Target="../media/image10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tiff"/><Relationship Id="rId5" Type="http://schemas.openxmlformats.org/officeDocument/2006/relationships/image" Target="../media/image13.tiff"/><Relationship Id="rId4" Type="http://schemas.openxmlformats.org/officeDocument/2006/relationships/image" Target="../media/image12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tiff"/><Relationship Id="rId4" Type="http://schemas.openxmlformats.org/officeDocument/2006/relationships/image" Target="../media/image16.tif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tiff"/><Relationship Id="rId3" Type="http://schemas.openxmlformats.org/officeDocument/2006/relationships/image" Target="../media/image17.tiff"/><Relationship Id="rId7" Type="http://schemas.openxmlformats.org/officeDocument/2006/relationships/image" Target="../media/image21.tif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tiff"/><Relationship Id="rId5" Type="http://schemas.openxmlformats.org/officeDocument/2006/relationships/image" Target="../media/image19.tiff"/><Relationship Id="rId4" Type="http://schemas.openxmlformats.org/officeDocument/2006/relationships/image" Target="../media/image18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if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2998" y="651753"/>
            <a:ext cx="10315208" cy="3200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439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B664E2DE-D38D-F14D-9796-0A72AE059DB8}"/>
              </a:ext>
            </a:extLst>
          </p:cNvPr>
          <p:cNvSpPr txBox="1"/>
          <p:nvPr/>
        </p:nvSpPr>
        <p:spPr>
          <a:xfrm>
            <a:off x="503999" y="0"/>
            <a:ext cx="3433820" cy="707886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40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Gaming Online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05B2A0F-CF66-8C4A-A77E-7E13A9836B8B}"/>
              </a:ext>
            </a:extLst>
          </p:cNvPr>
          <p:cNvSpPr txBox="1"/>
          <p:nvPr/>
        </p:nvSpPr>
        <p:spPr>
          <a:xfrm>
            <a:off x="602658" y="707886"/>
            <a:ext cx="6368749" cy="3477875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GB" sz="2200" dirty="0">
                <a:solidFill>
                  <a:prstClr val="black"/>
                </a:solidFill>
                <a:latin typeface="+mj-lt"/>
              </a:rPr>
              <a:t>If you have permission to play games online still remember not to give away your identity. </a:t>
            </a:r>
          </a:p>
          <a:p>
            <a:endParaRPr lang="en-GB" sz="2200" dirty="0">
              <a:solidFill>
                <a:prstClr val="black"/>
              </a:solidFill>
              <a:latin typeface="+mj-lt"/>
            </a:endParaRPr>
          </a:p>
          <a:p>
            <a:r>
              <a:rPr lang="en-GB" sz="2200" dirty="0">
                <a:solidFill>
                  <a:prstClr val="black"/>
                </a:solidFill>
                <a:latin typeface="+mj-lt"/>
              </a:rPr>
              <a:t>You will usually be asked to provide a name and an image to represent you so use a nickname and an </a:t>
            </a:r>
            <a:r>
              <a:rPr lang="en-GB" sz="2200" b="1" dirty="0">
                <a:solidFill>
                  <a:prstClr val="black"/>
                </a:solidFill>
                <a:latin typeface="+mj-lt"/>
              </a:rPr>
              <a:t>avatar</a:t>
            </a:r>
            <a:r>
              <a:rPr lang="en-GB" sz="2200" dirty="0">
                <a:solidFill>
                  <a:prstClr val="black"/>
                </a:solidFill>
                <a:latin typeface="+mj-lt"/>
              </a:rPr>
              <a:t> instead. An avatar is </a:t>
            </a:r>
            <a:r>
              <a:rPr lang="en-AU" sz="2200" dirty="0">
                <a:solidFill>
                  <a:prstClr val="black"/>
                </a:solidFill>
                <a:latin typeface="+mj-lt"/>
              </a:rPr>
              <a:t>an icon or figure representing a particular person in a video game. Like the examples below.  </a:t>
            </a:r>
          </a:p>
          <a:p>
            <a:endParaRPr lang="en-AU" sz="2200" b="1" i="1" dirty="0">
              <a:solidFill>
                <a:prstClr val="black"/>
              </a:solidFill>
              <a:latin typeface="+mj-lt"/>
            </a:endParaRPr>
          </a:p>
          <a:p>
            <a:r>
              <a:rPr lang="en-AU" sz="2200" b="1" i="1" dirty="0">
                <a:solidFill>
                  <a:prstClr val="black"/>
                </a:solidFill>
                <a:latin typeface="+mj-lt"/>
              </a:rPr>
              <a:t>Which avatar would you choose?</a:t>
            </a:r>
            <a:endParaRPr lang="en-GB" sz="2200" b="1" i="1" dirty="0">
              <a:solidFill>
                <a:prstClr val="black"/>
              </a:solidFill>
              <a:latin typeface="+mj-lt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5A6BB38-783C-FB45-B9A3-1A2D5887A85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31394" y="2064124"/>
            <a:ext cx="4360606" cy="420393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A520C76-20BF-C249-86E4-688CCFCD065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3999" y="4484969"/>
            <a:ext cx="1664072" cy="168131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0094EA2-9B93-5748-8C0D-9449816B2CC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61875" y="4484969"/>
            <a:ext cx="1664159" cy="168131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868DFA3-A877-FA4B-B839-F774D7E954B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19838" y="4370069"/>
            <a:ext cx="1691582" cy="1796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0668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B664E2DE-D38D-F14D-9796-0A72AE059DB8}"/>
              </a:ext>
            </a:extLst>
          </p:cNvPr>
          <p:cNvSpPr txBox="1"/>
          <p:nvPr/>
        </p:nvSpPr>
        <p:spPr>
          <a:xfrm>
            <a:off x="1106261" y="479958"/>
            <a:ext cx="4085586" cy="769441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Share With Care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05B2A0F-CF66-8C4A-A77E-7E13A9836B8B}"/>
              </a:ext>
            </a:extLst>
          </p:cNvPr>
          <p:cNvSpPr txBox="1"/>
          <p:nvPr/>
        </p:nvSpPr>
        <p:spPr>
          <a:xfrm>
            <a:off x="649061" y="1516779"/>
            <a:ext cx="6368749" cy="4124206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AU" sz="2800" dirty="0">
                <a:solidFill>
                  <a:prstClr val="black"/>
                </a:solidFill>
                <a:latin typeface="+mj-lt"/>
              </a:rPr>
              <a:t>Check out this short </a:t>
            </a:r>
            <a:r>
              <a:rPr lang="en-AU" sz="2800" dirty="0">
                <a:solidFill>
                  <a:prstClr val="black"/>
                </a:solidFill>
                <a:latin typeface="+mj-lt"/>
                <a:hlinkClick r:id="rId3"/>
              </a:rPr>
              <a:t>video </a:t>
            </a:r>
            <a:r>
              <a:rPr lang="en-AU" sz="2800" dirty="0">
                <a:solidFill>
                  <a:prstClr val="black"/>
                </a:solidFill>
                <a:latin typeface="+mj-lt"/>
              </a:rPr>
              <a:t>about why it is important to be careful with who you talk to online and what you share.</a:t>
            </a:r>
          </a:p>
          <a:p>
            <a:endParaRPr lang="en-AU" sz="2800" b="1" i="1" dirty="0">
              <a:solidFill>
                <a:prstClr val="black"/>
              </a:solidFill>
              <a:latin typeface="+mj-lt"/>
            </a:endParaRPr>
          </a:p>
          <a:p>
            <a:r>
              <a:rPr lang="en-AU" sz="2800" dirty="0">
                <a:solidFill>
                  <a:prstClr val="black"/>
                </a:solidFill>
                <a:latin typeface="+mj-lt"/>
              </a:rPr>
              <a:t>Remember if you enter chats with people online and you do not know them, then they are </a:t>
            </a:r>
            <a:r>
              <a:rPr lang="en-AU" sz="2800" b="1" dirty="0">
                <a:solidFill>
                  <a:prstClr val="black"/>
                </a:solidFill>
                <a:latin typeface="+mj-lt"/>
              </a:rPr>
              <a:t>strangers. </a:t>
            </a:r>
          </a:p>
          <a:p>
            <a:endParaRPr lang="en-GB" sz="2200" b="1" i="1" dirty="0">
              <a:solidFill>
                <a:prstClr val="black"/>
              </a:solidFill>
              <a:latin typeface="+mj-lt"/>
            </a:endParaRPr>
          </a:p>
          <a:p>
            <a:r>
              <a:rPr lang="en-GB" sz="2200" b="1" i="1" dirty="0">
                <a:solidFill>
                  <a:prstClr val="black"/>
                </a:solidFill>
                <a:latin typeface="+mj-lt"/>
              </a:rPr>
              <a:t>Note:</a:t>
            </a:r>
          </a:p>
          <a:p>
            <a:r>
              <a:rPr lang="en-GB" sz="2200" b="1" i="1" dirty="0">
                <a:solidFill>
                  <a:prstClr val="black"/>
                </a:solidFill>
                <a:latin typeface="+mj-lt"/>
              </a:rPr>
              <a:t>Click on the link in presentation mode.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0094EA2-9B93-5748-8C0D-9449816B2CC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59291" y="1249399"/>
            <a:ext cx="3165201" cy="3197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5235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B3AC3141-80D5-094F-B01F-FB7F77FA6E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0411647"/>
              </p:ext>
            </p:extLst>
          </p:nvPr>
        </p:nvGraphicFramePr>
        <p:xfrm>
          <a:off x="210523" y="256897"/>
          <a:ext cx="3497878" cy="914400"/>
        </p:xfrm>
        <a:graphic>
          <a:graphicData uri="http://schemas.openxmlformats.org/drawingml/2006/table">
            <a:tbl>
              <a:tblPr/>
              <a:tblGrid>
                <a:gridCol w="34978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5400" b="1" u="none" kern="1200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j-lt"/>
                          <a:ea typeface="+mn-ea"/>
                          <a:cs typeface="+mn-cs"/>
                        </a:rPr>
                        <a:t>Activity</a:t>
                      </a:r>
                      <a:endParaRPr lang="en-GB" sz="4800" b="1" u="none" kern="1200" dirty="0">
                        <a:ln w="13462">
                          <a:solidFill>
                            <a:schemeClr val="bg1"/>
                          </a:solidFill>
                          <a:prstDash val="solid"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>
                          <a:outerShdw dist="38100" dir="2700000" algn="bl" rotWithShape="0">
                            <a:schemeClr val="accent5"/>
                          </a:outerShdw>
                        </a:effectLst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5EF57F77-08A1-DE46-A08B-DF308E59E54C}"/>
              </a:ext>
            </a:extLst>
          </p:cNvPr>
          <p:cNvSpPr txBox="1"/>
          <p:nvPr/>
        </p:nvSpPr>
        <p:spPr>
          <a:xfrm>
            <a:off x="210523" y="1417482"/>
            <a:ext cx="4801092" cy="3970318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prstClr val="black"/>
                </a:solidFill>
                <a:latin typeface="+mj-lt"/>
              </a:rPr>
              <a:t>Complete the activity sheet about how to communicate safely online. </a:t>
            </a:r>
          </a:p>
          <a:p>
            <a:endParaRPr lang="en-GB" sz="2800" dirty="0">
              <a:solidFill>
                <a:prstClr val="black"/>
              </a:solidFill>
              <a:latin typeface="+mj-lt"/>
            </a:endParaRPr>
          </a:p>
          <a:p>
            <a:endParaRPr lang="en-GB" sz="2800" dirty="0">
              <a:solidFill>
                <a:prstClr val="black"/>
              </a:solidFill>
              <a:latin typeface="+mj-lt"/>
            </a:endParaRPr>
          </a:p>
          <a:p>
            <a:r>
              <a:rPr lang="en-GB" sz="2800" b="1" u="sng" dirty="0">
                <a:solidFill>
                  <a:prstClr val="black"/>
                </a:solidFill>
                <a:latin typeface="+mj-lt"/>
              </a:rPr>
              <a:t>Extension:</a:t>
            </a:r>
          </a:p>
          <a:p>
            <a:r>
              <a:rPr lang="en-GB" sz="2800" b="1" dirty="0">
                <a:solidFill>
                  <a:prstClr val="black"/>
                </a:solidFill>
                <a:latin typeface="+mj-lt"/>
              </a:rPr>
              <a:t>Do you ever communicate online? Who do you talk with when using the internet? </a:t>
            </a:r>
            <a:endParaRPr lang="en-GB" sz="2800" b="1" dirty="0">
              <a:solidFill>
                <a:prstClr val="black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F953979-47DD-F842-8A6A-477EBA04E3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75534" y="270934"/>
            <a:ext cx="4146598" cy="58860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50542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36381" y="1173133"/>
            <a:ext cx="9433560" cy="1815882"/>
          </a:xfrm>
          <a:prstGeom prst="rect">
            <a:avLst/>
          </a:prstGeom>
          <a:solidFill>
            <a:srgbClr val="FFCC99"/>
          </a:solidFill>
          <a:ln>
            <a:solidFill>
              <a:schemeClr val="accent5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AU" sz="2800" dirty="0">
                <a:latin typeface="+mj-lt"/>
              </a:rPr>
              <a:t>How can we make sure we use the internet safely?</a:t>
            </a:r>
          </a:p>
          <a:p>
            <a:endParaRPr lang="en-AU" sz="2800" dirty="0">
              <a:latin typeface="+mj-lt"/>
            </a:endParaRPr>
          </a:p>
          <a:p>
            <a:r>
              <a:rPr lang="en-AU" sz="2800" dirty="0">
                <a:latin typeface="+mj-lt"/>
              </a:rPr>
              <a:t>What should you do if a stranger online asks to meet you or to keep your messages between one another private?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53074" y="5464210"/>
            <a:ext cx="1400175" cy="1384265"/>
          </a:xfrm>
          <a:prstGeom prst="ellipse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4793304" y="0"/>
            <a:ext cx="249837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6000" b="1" u="sng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Plenary</a:t>
            </a:r>
            <a:endParaRPr lang="en-GB" sz="6000" b="1" u="sng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639AF20-A77D-3B42-8EB3-32DBD39AFD30}"/>
              </a:ext>
            </a:extLst>
          </p:cNvPr>
          <p:cNvSpPr txBox="1"/>
          <p:nvPr/>
        </p:nvSpPr>
        <p:spPr>
          <a:xfrm>
            <a:off x="1536381" y="4008259"/>
            <a:ext cx="903960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+mj-lt"/>
              </a:rPr>
              <a:t>#</a:t>
            </a:r>
            <a:r>
              <a:rPr lang="en-US" sz="2400" dirty="0" err="1">
                <a:latin typeface="+mj-lt"/>
              </a:rPr>
              <a:t>HomeAction</a:t>
            </a:r>
            <a:r>
              <a:rPr lang="en-US" sz="2400" dirty="0">
                <a:latin typeface="+mj-lt"/>
              </a:rPr>
              <a:t> </a:t>
            </a:r>
          </a:p>
          <a:p>
            <a:pPr algn="ctr"/>
            <a:r>
              <a:rPr lang="en-US" sz="2400" dirty="0">
                <a:latin typeface="+mj-lt"/>
              </a:rPr>
              <a:t>Discuss with your family how you can safely use the internet. What rules do you have to keep yourselves safe. </a:t>
            </a:r>
          </a:p>
        </p:txBody>
      </p:sp>
    </p:spTree>
    <p:extLst>
      <p:ext uri="{BB962C8B-B14F-4D97-AF65-F5344CB8AC3E}">
        <p14:creationId xmlns:p14="http://schemas.microsoft.com/office/powerpoint/2010/main" val="3556182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EE8109F-4731-0640-BC7A-6402EDB47D36}"/>
              </a:ext>
            </a:extLst>
          </p:cNvPr>
          <p:cNvSpPr/>
          <p:nvPr/>
        </p:nvSpPr>
        <p:spPr>
          <a:xfrm>
            <a:off x="423333" y="856357"/>
            <a:ext cx="11345334" cy="5386090"/>
          </a:xfrm>
          <a:prstGeom prst="rect">
            <a:avLst/>
          </a:prstGeom>
          <a:ln w="25400">
            <a:solidFill>
              <a:schemeClr val="accent5"/>
            </a:solidFill>
          </a:ln>
        </p:spPr>
        <p:txBody>
          <a:bodyPr wrap="square">
            <a:spAutoFit/>
          </a:bodyPr>
          <a:lstStyle/>
          <a:p>
            <a:r>
              <a:rPr lang="en-AU" sz="3200" b="1" dirty="0"/>
              <a:t>KS1 Learning opportunities in Relationships</a:t>
            </a:r>
          </a:p>
          <a:p>
            <a:r>
              <a:rPr lang="en-AU" sz="2400" b="1" dirty="0"/>
              <a:t>Safe Relationships</a:t>
            </a:r>
          </a:p>
          <a:p>
            <a:r>
              <a:rPr lang="en-AU" sz="2000" i="1" dirty="0"/>
              <a:t>Pupils learn…</a:t>
            </a:r>
          </a:p>
          <a:p>
            <a:r>
              <a:rPr lang="en-AU" sz="2000" b="1" dirty="0"/>
              <a:t>R14. </a:t>
            </a:r>
            <a:r>
              <a:rPr lang="en-AU" sz="2000" dirty="0"/>
              <a:t>that sometimes people may behave differently online, including by pretending to be someone they are not.</a:t>
            </a:r>
          </a:p>
          <a:p>
            <a:endParaRPr lang="en-AU" sz="2000" dirty="0"/>
          </a:p>
          <a:p>
            <a:r>
              <a:rPr lang="en-AU" sz="2400" b="1" dirty="0"/>
              <a:t>Keeping Safe</a:t>
            </a:r>
          </a:p>
          <a:p>
            <a:r>
              <a:rPr lang="en-AU" sz="2000" b="1" dirty="0"/>
              <a:t>H34. </a:t>
            </a:r>
            <a:r>
              <a:rPr lang="en-AU" sz="2000" dirty="0"/>
              <a:t>basic rules to keep safe online, including what is meant by personal information and what should be kept private; the importance of telling a trusted adult if they come across something that scares them</a:t>
            </a:r>
          </a:p>
          <a:p>
            <a:endParaRPr lang="en-AU" sz="2000" dirty="0"/>
          </a:p>
          <a:p>
            <a:r>
              <a:rPr lang="en-AU" sz="2400" b="1" dirty="0"/>
              <a:t>Media Literacy and Digital Resilience</a:t>
            </a:r>
          </a:p>
          <a:p>
            <a:r>
              <a:rPr lang="en-AU" sz="2000" i="1" dirty="0"/>
              <a:t>Pupils learn…</a:t>
            </a:r>
            <a:endParaRPr lang="en-AU" sz="2000" b="1" dirty="0"/>
          </a:p>
          <a:p>
            <a:r>
              <a:rPr lang="en-AU" sz="2000" b="1" dirty="0"/>
              <a:t>L7. </a:t>
            </a:r>
            <a:r>
              <a:rPr lang="en-AU" sz="2000" dirty="0"/>
              <a:t>about how the internet and digital devices can be used safely to find things out and to communicate with others </a:t>
            </a:r>
          </a:p>
          <a:p>
            <a:r>
              <a:rPr lang="en-AU" sz="2000" b="1" dirty="0"/>
              <a:t>L8. </a:t>
            </a:r>
            <a:r>
              <a:rPr lang="en-AU" sz="2000" dirty="0"/>
              <a:t>about the role of the internet in everyday life </a:t>
            </a:r>
          </a:p>
          <a:p>
            <a:r>
              <a:rPr lang="en-AU" sz="2000" b="1" dirty="0"/>
              <a:t>L9. </a:t>
            </a:r>
            <a:r>
              <a:rPr lang="en-AU" sz="2000" dirty="0"/>
              <a:t>that not all information seen online is true </a:t>
            </a:r>
            <a:endParaRPr lang="en-AU" sz="2000" b="1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B1B86AC-B896-B242-BFB5-3EB578C2D40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0" y="0"/>
          <a:ext cx="12192000" cy="731520"/>
        </p:xfrm>
        <a:graphic>
          <a:graphicData uri="http://schemas.openxmlformats.org/drawingml/2006/table">
            <a:tbl>
              <a:tblPr/>
              <a:tblGrid>
                <a:gridCol w="1219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4200" b="1" kern="1200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PSHE – Programme of Study (UK)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024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Lesson 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97281" y="2246702"/>
            <a:ext cx="787087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b="1" u="sng" dirty="0"/>
              <a:t>Learning Objective</a:t>
            </a:r>
            <a:r>
              <a:rPr lang="en-AU" sz="2800" b="1" dirty="0"/>
              <a:t>: </a:t>
            </a:r>
            <a:r>
              <a:rPr lang="en-AU" sz="2800" b="1" i="1" dirty="0"/>
              <a:t>To understand the different ways we can be cyber safe</a:t>
            </a:r>
          </a:p>
          <a:p>
            <a:endParaRPr lang="en-AU" sz="2800" b="1" i="1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AU" sz="2800" dirty="0"/>
              <a:t>I am aware how to communicate safely online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AU" sz="2800" dirty="0"/>
              <a:t>I am aware that I should not share personal information online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AU" sz="2800" dirty="0"/>
              <a:t>I am aware that I should never meet up with an online stranger</a:t>
            </a:r>
          </a:p>
        </p:txBody>
      </p:sp>
    </p:spTree>
    <p:extLst>
      <p:ext uri="{BB962C8B-B14F-4D97-AF65-F5344CB8AC3E}">
        <p14:creationId xmlns:p14="http://schemas.microsoft.com/office/powerpoint/2010/main" val="815012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B664E2DE-D38D-F14D-9796-0A72AE059DB8}"/>
              </a:ext>
            </a:extLst>
          </p:cNvPr>
          <p:cNvSpPr txBox="1"/>
          <p:nvPr/>
        </p:nvSpPr>
        <p:spPr>
          <a:xfrm>
            <a:off x="584377" y="339286"/>
            <a:ext cx="5420840" cy="769441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Using the internet?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05B2A0F-CF66-8C4A-A77E-7E13A9836B8B}"/>
              </a:ext>
            </a:extLst>
          </p:cNvPr>
          <p:cNvSpPr txBox="1"/>
          <p:nvPr/>
        </p:nvSpPr>
        <p:spPr>
          <a:xfrm>
            <a:off x="188796" y="1174041"/>
            <a:ext cx="6212003" cy="4216539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AU" sz="2800" dirty="0"/>
              <a:t>The internet is a wonderful place full of very interesting information for us to find, fun games to play, great shows to watch and fantastic ways to communicate with our friends and family.</a:t>
            </a:r>
          </a:p>
          <a:p>
            <a:endParaRPr lang="en-AU" sz="2800" dirty="0"/>
          </a:p>
          <a:p>
            <a:pPr algn="ctr"/>
            <a:r>
              <a:rPr lang="en-AU" sz="2800" b="1" i="1" dirty="0"/>
              <a:t>Can you remember some of the different ways people use the internet?</a:t>
            </a:r>
          </a:p>
          <a:p>
            <a:endParaRPr lang="en-AU" sz="2200" dirty="0"/>
          </a:p>
          <a:p>
            <a:endParaRPr lang="en-AU" sz="22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462E9D4-5DCC-F346-AD06-57170054F6A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26710" y="2547756"/>
            <a:ext cx="4630993" cy="3783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8532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DE2AE379-4B59-E44A-8882-63910E65ED8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45975" y="3865556"/>
            <a:ext cx="2219876" cy="245485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664E2DE-D38D-F14D-9796-0A72AE059DB8}"/>
              </a:ext>
            </a:extLst>
          </p:cNvPr>
          <p:cNvSpPr txBox="1"/>
          <p:nvPr/>
        </p:nvSpPr>
        <p:spPr>
          <a:xfrm>
            <a:off x="1682325" y="111455"/>
            <a:ext cx="8994354" cy="707886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4000" b="1" i="1" u="sng" dirty="0">
                <a:solidFill>
                  <a:prstClr val="black"/>
                </a:solidFill>
                <a:latin typeface="+mj-lt"/>
              </a:rPr>
              <a:t>Some people use the internet for:</a:t>
            </a:r>
            <a:endParaRPr lang="en-GB" sz="4000" b="1" i="1" u="sng" dirty="0">
              <a:solidFill>
                <a:prstClr val="black"/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96B414F-D97C-0446-8E92-50342E4E5BF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28739" y="98519"/>
            <a:ext cx="1030770" cy="103808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52CF983-AB2F-3749-B740-9652361FD083}"/>
              </a:ext>
            </a:extLst>
          </p:cNvPr>
          <p:cNvSpPr txBox="1"/>
          <p:nvPr/>
        </p:nvSpPr>
        <p:spPr>
          <a:xfrm>
            <a:off x="3994456" y="1569240"/>
            <a:ext cx="3876273" cy="830997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solidFill>
                  <a:prstClr val="black"/>
                </a:solidFill>
                <a:latin typeface="+mj-lt"/>
              </a:rPr>
              <a:t>To learn and find out information</a:t>
            </a:r>
            <a:endParaRPr lang="en-GB" sz="2400" b="1" i="1" dirty="0">
              <a:solidFill>
                <a:prstClr val="black"/>
              </a:solidFill>
              <a:latin typeface="+mj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4A54E1-65EE-AF41-9394-0A41549B344F}"/>
              </a:ext>
            </a:extLst>
          </p:cNvPr>
          <p:cNvSpPr txBox="1"/>
          <p:nvPr/>
        </p:nvSpPr>
        <p:spPr>
          <a:xfrm>
            <a:off x="89178" y="3785935"/>
            <a:ext cx="1938137" cy="830997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solidFill>
                  <a:prstClr val="black"/>
                </a:solidFill>
                <a:latin typeface="+mj-lt"/>
              </a:rPr>
              <a:t>To shop e.g. food shopping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4D2AEE4-6F95-B244-8B4B-CF801931236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0462" y="1020035"/>
            <a:ext cx="2803727" cy="214270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05B2A0F-CF66-8C4A-A77E-7E13A9836B8B}"/>
              </a:ext>
            </a:extLst>
          </p:cNvPr>
          <p:cNvSpPr txBox="1"/>
          <p:nvPr/>
        </p:nvSpPr>
        <p:spPr>
          <a:xfrm>
            <a:off x="89178" y="1049008"/>
            <a:ext cx="1056874" cy="52322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solidFill>
                  <a:prstClr val="black"/>
                </a:solidFill>
                <a:latin typeface="+mj-lt"/>
              </a:rPr>
              <a:t>Work</a:t>
            </a:r>
            <a:endParaRPr lang="en-GB" sz="3200" b="1" i="1" dirty="0">
              <a:solidFill>
                <a:prstClr val="black"/>
              </a:solidFill>
              <a:latin typeface="+mj-lt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BFAB3C2-17B7-0C44-A5F5-5045F329764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51750" y="2400237"/>
            <a:ext cx="2761683" cy="192180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F8FC194-A934-2243-988C-66EC86AF4789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94176" y="4766186"/>
            <a:ext cx="2477520" cy="1564279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8770555-1866-0242-BE9E-F109EF6471A8}"/>
              </a:ext>
            </a:extLst>
          </p:cNvPr>
          <p:cNvSpPr txBox="1"/>
          <p:nvPr/>
        </p:nvSpPr>
        <p:spPr>
          <a:xfrm>
            <a:off x="4586920" y="4736827"/>
            <a:ext cx="1992953" cy="461665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solidFill>
                  <a:prstClr val="black"/>
                </a:solidFill>
                <a:latin typeface="+mj-lt"/>
              </a:rPr>
              <a:t>To play games</a:t>
            </a:r>
            <a:endParaRPr lang="en-GB" sz="2400" b="1" i="1" dirty="0">
              <a:solidFill>
                <a:prstClr val="black"/>
              </a:solidFill>
              <a:latin typeface="+mj-lt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3A2C877B-B8CD-F145-90E0-42F2DB884445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51334" y="2221282"/>
            <a:ext cx="2239907" cy="176536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B2EA33B-1DC6-8349-B9DD-710789E3474A}"/>
              </a:ext>
            </a:extLst>
          </p:cNvPr>
          <p:cNvSpPr txBox="1"/>
          <p:nvPr/>
        </p:nvSpPr>
        <p:spPr>
          <a:xfrm>
            <a:off x="8143587" y="1613244"/>
            <a:ext cx="3876273" cy="830997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solidFill>
                  <a:prstClr val="black"/>
                </a:solidFill>
                <a:latin typeface="+mj-lt"/>
              </a:rPr>
              <a:t>To communicate with friends and family </a:t>
            </a:r>
            <a:endParaRPr lang="en-GB" sz="2400" b="1" i="1" dirty="0">
              <a:solidFill>
                <a:prstClr val="black"/>
              </a:solidFill>
              <a:latin typeface="+mj-lt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B125CD1-A376-DB44-A8E0-92989A2AE110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908208" y="4103078"/>
            <a:ext cx="2283791" cy="2190827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284A597-6301-A542-A772-EDCEE0296F43}"/>
              </a:ext>
            </a:extLst>
          </p:cNvPr>
          <p:cNvSpPr txBox="1"/>
          <p:nvPr/>
        </p:nvSpPr>
        <p:spPr>
          <a:xfrm>
            <a:off x="8230495" y="4616932"/>
            <a:ext cx="2002309" cy="156966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solidFill>
                  <a:prstClr val="black"/>
                </a:solidFill>
                <a:latin typeface="+mj-lt"/>
              </a:rPr>
              <a:t>To watch shows, videos or listen to music</a:t>
            </a:r>
            <a:endParaRPr lang="en-GB" sz="2400" b="1" i="1" dirty="0">
              <a:solidFill>
                <a:prstClr val="black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891046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1"/>
      <p:bldP spid="11" grpId="0"/>
      <p:bldP spid="9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B664E2DE-D38D-F14D-9796-0A72AE059DB8}"/>
              </a:ext>
            </a:extLst>
          </p:cNvPr>
          <p:cNvSpPr txBox="1"/>
          <p:nvPr/>
        </p:nvSpPr>
        <p:spPr>
          <a:xfrm>
            <a:off x="584378" y="103239"/>
            <a:ext cx="5420840" cy="707886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40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Using the internet?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05B2A0F-CF66-8C4A-A77E-7E13A9836B8B}"/>
              </a:ext>
            </a:extLst>
          </p:cNvPr>
          <p:cNvSpPr txBox="1"/>
          <p:nvPr/>
        </p:nvSpPr>
        <p:spPr>
          <a:xfrm>
            <a:off x="188797" y="929112"/>
            <a:ext cx="6212003" cy="5078313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AU" sz="2800" dirty="0"/>
              <a:t>The internet is now part of everyday life and it is likely you will regularly use it. </a:t>
            </a:r>
          </a:p>
          <a:p>
            <a:endParaRPr lang="en-AU" sz="2800" dirty="0"/>
          </a:p>
          <a:p>
            <a:r>
              <a:rPr lang="en-AU" sz="2800" dirty="0"/>
              <a:t>However, just like in the real world there are some rules we can follow to make sure we keep ourselves safe and to make sure we have a positive experience. </a:t>
            </a:r>
          </a:p>
          <a:p>
            <a:endParaRPr lang="en-AU" sz="2800" dirty="0"/>
          </a:p>
          <a:p>
            <a:pPr algn="ctr"/>
            <a:r>
              <a:rPr lang="en-AU" sz="2800" b="1" i="1" dirty="0"/>
              <a:t>Do you know some of the different ways we can use the internet safely?</a:t>
            </a:r>
          </a:p>
          <a:p>
            <a:endParaRPr lang="en-AU" sz="2200" dirty="0"/>
          </a:p>
          <a:p>
            <a:endParaRPr lang="en-AU" sz="22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462E9D4-5DCC-F346-AD06-57170054F6A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26710" y="2547756"/>
            <a:ext cx="4630993" cy="3783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8955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B664E2DE-D38D-F14D-9796-0A72AE059DB8}"/>
              </a:ext>
            </a:extLst>
          </p:cNvPr>
          <p:cNvSpPr txBox="1"/>
          <p:nvPr/>
        </p:nvSpPr>
        <p:spPr>
          <a:xfrm>
            <a:off x="503999" y="206477"/>
            <a:ext cx="4757162" cy="707886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40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Communicating Safely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05B2A0F-CF66-8C4A-A77E-7E13A9836B8B}"/>
              </a:ext>
            </a:extLst>
          </p:cNvPr>
          <p:cNvSpPr txBox="1"/>
          <p:nvPr/>
        </p:nvSpPr>
        <p:spPr>
          <a:xfrm>
            <a:off x="510642" y="1225542"/>
            <a:ext cx="5542841" cy="2800767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GB" sz="2200" dirty="0">
                <a:solidFill>
                  <a:prstClr val="black"/>
                </a:solidFill>
                <a:latin typeface="+mj-lt"/>
              </a:rPr>
              <a:t>There are many ways to communicate to people online. It could be through </a:t>
            </a:r>
            <a:r>
              <a:rPr lang="en-GB" sz="2200" b="1" dirty="0">
                <a:solidFill>
                  <a:prstClr val="black"/>
                </a:solidFill>
                <a:latin typeface="+mj-lt"/>
              </a:rPr>
              <a:t>email</a:t>
            </a:r>
            <a:r>
              <a:rPr lang="en-GB" sz="2200" dirty="0">
                <a:solidFill>
                  <a:prstClr val="black"/>
                </a:solidFill>
                <a:latin typeface="+mj-lt"/>
              </a:rPr>
              <a:t>, </a:t>
            </a:r>
            <a:r>
              <a:rPr lang="en-GB" sz="2200" b="1" dirty="0">
                <a:solidFill>
                  <a:prstClr val="black"/>
                </a:solidFill>
                <a:latin typeface="+mj-lt"/>
              </a:rPr>
              <a:t>messaging apps, social media </a:t>
            </a:r>
            <a:r>
              <a:rPr lang="en-GB" sz="2200" dirty="0">
                <a:solidFill>
                  <a:prstClr val="black"/>
                </a:solidFill>
                <a:latin typeface="+mj-lt"/>
              </a:rPr>
              <a:t>or </a:t>
            </a:r>
            <a:r>
              <a:rPr lang="en-GB" sz="2200" b="1" dirty="0">
                <a:solidFill>
                  <a:prstClr val="black"/>
                </a:solidFill>
                <a:latin typeface="+mj-lt"/>
              </a:rPr>
              <a:t>online gaming</a:t>
            </a:r>
            <a:r>
              <a:rPr lang="en-GB" sz="2200" dirty="0">
                <a:solidFill>
                  <a:prstClr val="black"/>
                </a:solidFill>
                <a:latin typeface="+mj-lt"/>
              </a:rPr>
              <a:t>. </a:t>
            </a:r>
          </a:p>
          <a:p>
            <a:endParaRPr lang="en-GB" sz="2200" dirty="0">
              <a:solidFill>
                <a:prstClr val="black"/>
              </a:solidFill>
              <a:latin typeface="+mj-lt"/>
            </a:endParaRPr>
          </a:p>
          <a:p>
            <a:r>
              <a:rPr lang="en-GB" sz="2200" dirty="0">
                <a:solidFill>
                  <a:prstClr val="black"/>
                </a:solidFill>
                <a:latin typeface="+mj-lt"/>
              </a:rPr>
              <a:t>There will be many occasions where you’ll be able to talk to your friends and family. However, there might be occasions when a stranger tries to talk to you.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5A6BB38-783C-FB45-B9A3-1A2D5887A85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07046" y="4369896"/>
            <a:ext cx="2030099" cy="195716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461EF43-821A-E941-B1D2-56118F83C3F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15933" y="4602323"/>
            <a:ext cx="1333294" cy="172473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38E96C4-D63C-F743-BA63-A21E7057FA2A}"/>
              </a:ext>
            </a:extLst>
          </p:cNvPr>
          <p:cNvSpPr txBox="1"/>
          <p:nvPr/>
        </p:nvSpPr>
        <p:spPr>
          <a:xfrm>
            <a:off x="6945412" y="560420"/>
            <a:ext cx="1553365" cy="584775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prstClr val="black"/>
                </a:solidFill>
                <a:latin typeface="+mj-lt"/>
              </a:rPr>
              <a:t>Email</a:t>
            </a:r>
            <a:endParaRPr lang="en-GB" sz="3200" dirty="0">
              <a:solidFill>
                <a:prstClr val="black"/>
              </a:solidFill>
              <a:latin typeface="+mj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AD22F06-E6D2-E14C-B56E-FE50C679AE9B}"/>
              </a:ext>
            </a:extLst>
          </p:cNvPr>
          <p:cNvSpPr txBox="1"/>
          <p:nvPr/>
        </p:nvSpPr>
        <p:spPr>
          <a:xfrm>
            <a:off x="9120975" y="2268643"/>
            <a:ext cx="3071025" cy="830997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solidFill>
                  <a:prstClr val="black"/>
                </a:solidFill>
                <a:latin typeface="+mj-lt"/>
              </a:rPr>
              <a:t>Social Media /Messaging apps</a:t>
            </a:r>
            <a:endParaRPr lang="en-GB" sz="2400" dirty="0">
              <a:solidFill>
                <a:prstClr val="black"/>
              </a:solidFill>
              <a:latin typeface="+mj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4C4D440-1DD9-794C-9D09-B00C08E89E02}"/>
              </a:ext>
            </a:extLst>
          </p:cNvPr>
          <p:cNvSpPr txBox="1"/>
          <p:nvPr/>
        </p:nvSpPr>
        <p:spPr>
          <a:xfrm>
            <a:off x="6730483" y="3785121"/>
            <a:ext cx="1553365" cy="584775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prstClr val="black"/>
                </a:solidFill>
                <a:latin typeface="+mj-lt"/>
              </a:rPr>
              <a:t>Gaming</a:t>
            </a:r>
            <a:endParaRPr lang="en-GB" sz="3200" dirty="0">
              <a:solidFill>
                <a:prstClr val="black"/>
              </a:solidFill>
              <a:latin typeface="+mj-lt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1F0D1B4-6EFE-214D-8BDF-072E6294E64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91600" y="1145195"/>
            <a:ext cx="1717180" cy="165606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F7DEFD65-28C9-EB4F-A327-82B9A223646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49460" y="3175320"/>
            <a:ext cx="1814053" cy="180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4411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B664E2DE-D38D-F14D-9796-0A72AE059DB8}"/>
              </a:ext>
            </a:extLst>
          </p:cNvPr>
          <p:cNvSpPr txBox="1"/>
          <p:nvPr/>
        </p:nvSpPr>
        <p:spPr>
          <a:xfrm>
            <a:off x="503999" y="206477"/>
            <a:ext cx="4757162" cy="707886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40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Communicating Safely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05B2A0F-CF66-8C4A-A77E-7E13A9836B8B}"/>
              </a:ext>
            </a:extLst>
          </p:cNvPr>
          <p:cNvSpPr txBox="1"/>
          <p:nvPr/>
        </p:nvSpPr>
        <p:spPr>
          <a:xfrm>
            <a:off x="503999" y="1188682"/>
            <a:ext cx="5542841" cy="3139321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GB" sz="2200" dirty="0">
                <a:solidFill>
                  <a:prstClr val="black"/>
                </a:solidFill>
                <a:latin typeface="+mj-lt"/>
              </a:rPr>
              <a:t>You may get a random email from a stranger, a friend request or you might be gaming online and meet a stranger on there. People online can make themselves sound to be someone they’re actually not so you have to be cautious.</a:t>
            </a:r>
          </a:p>
          <a:p>
            <a:endParaRPr lang="en-GB" sz="2200" dirty="0">
              <a:solidFill>
                <a:prstClr val="black"/>
              </a:solidFill>
              <a:latin typeface="+mj-lt"/>
            </a:endParaRPr>
          </a:p>
          <a:p>
            <a:r>
              <a:rPr lang="en-GB" sz="2200" dirty="0">
                <a:solidFill>
                  <a:prstClr val="black"/>
                </a:solidFill>
                <a:latin typeface="+mj-lt"/>
              </a:rPr>
              <a:t>Just make sure you have your trusted adult around so they can help you but here are a few other helpful tips that can keep you safe.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5A6BB38-783C-FB45-B9A3-1A2D5887A85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45667" y="1843548"/>
            <a:ext cx="4650596" cy="448351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C814A9C-6928-BD4D-918A-89796769953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05005" y="4876477"/>
            <a:ext cx="1985891" cy="117642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461EF43-821A-E941-B1D2-56118F83C3F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02833" y="4602323"/>
            <a:ext cx="1333294" cy="1724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386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105B2A0F-CF66-8C4A-A77E-7E13A9836B8B}"/>
              </a:ext>
            </a:extLst>
          </p:cNvPr>
          <p:cNvSpPr txBox="1"/>
          <p:nvPr/>
        </p:nvSpPr>
        <p:spPr>
          <a:xfrm>
            <a:off x="62052" y="40020"/>
            <a:ext cx="7850654" cy="2308324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prstClr val="black"/>
                </a:solidFill>
                <a:latin typeface="+mj-lt"/>
              </a:rPr>
              <a:t>Never give your personal information or anybody else's away!</a:t>
            </a:r>
          </a:p>
          <a:p>
            <a:endParaRPr lang="en-GB" sz="2400" b="1" dirty="0">
              <a:solidFill>
                <a:prstClr val="black"/>
              </a:solidFill>
              <a:latin typeface="+mj-lt"/>
            </a:endParaRPr>
          </a:p>
          <a:p>
            <a:r>
              <a:rPr lang="en-GB" sz="2400" dirty="0">
                <a:solidFill>
                  <a:prstClr val="black"/>
                </a:solidFill>
                <a:latin typeface="+mj-lt"/>
              </a:rPr>
              <a:t>Just like in real life you wouldn’t give a stranger your personal details or shout it aloud for everyone to hear, so you don’t do it online. Personal information </a:t>
            </a:r>
            <a:r>
              <a:rPr lang="en-GB" sz="2400" b="1" dirty="0">
                <a:solidFill>
                  <a:prstClr val="black"/>
                </a:solidFill>
                <a:latin typeface="+mj-lt"/>
              </a:rPr>
              <a:t>STAYS PRIVATE!</a:t>
            </a:r>
            <a:r>
              <a:rPr lang="en-GB" sz="2400" dirty="0">
                <a:solidFill>
                  <a:prstClr val="black"/>
                </a:solidFill>
                <a:latin typeface="+mj-lt"/>
              </a:rPr>
              <a:t> Things you keep private can include:  </a:t>
            </a:r>
            <a:endParaRPr lang="en-GB" sz="2200" dirty="0">
              <a:solidFill>
                <a:prstClr val="black"/>
              </a:solidFill>
              <a:latin typeface="+mj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ACDF65-5653-DD4C-BC63-C391C2EF24A8}"/>
              </a:ext>
            </a:extLst>
          </p:cNvPr>
          <p:cNvSpPr txBox="1"/>
          <p:nvPr/>
        </p:nvSpPr>
        <p:spPr>
          <a:xfrm>
            <a:off x="198553" y="4596514"/>
            <a:ext cx="2033755" cy="830997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solidFill>
                  <a:prstClr val="black"/>
                </a:solidFill>
                <a:latin typeface="+mj-lt"/>
              </a:rPr>
              <a:t>Your home address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070E139-410B-C344-92DB-E64220DE39F3}"/>
              </a:ext>
            </a:extLst>
          </p:cNvPr>
          <p:cNvSpPr txBox="1"/>
          <p:nvPr/>
        </p:nvSpPr>
        <p:spPr>
          <a:xfrm>
            <a:off x="3021032" y="5936196"/>
            <a:ext cx="1850827" cy="461665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solidFill>
                  <a:prstClr val="black"/>
                </a:solidFill>
                <a:latin typeface="+mj-lt"/>
              </a:rPr>
              <a:t>Your school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326E088-58B0-AE4F-A5E2-5DE1F84675D9}"/>
              </a:ext>
            </a:extLst>
          </p:cNvPr>
          <p:cNvSpPr txBox="1"/>
          <p:nvPr/>
        </p:nvSpPr>
        <p:spPr>
          <a:xfrm>
            <a:off x="9383318" y="5752793"/>
            <a:ext cx="2521569" cy="461665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solidFill>
                  <a:prstClr val="black"/>
                </a:solidFill>
                <a:latin typeface="+mj-lt"/>
              </a:rPr>
              <a:t>A photo of yourself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02782EE-928F-DF40-A1D1-B53E21D8861C}"/>
              </a:ext>
            </a:extLst>
          </p:cNvPr>
          <p:cNvSpPr txBox="1"/>
          <p:nvPr/>
        </p:nvSpPr>
        <p:spPr>
          <a:xfrm>
            <a:off x="9620956" y="2131468"/>
            <a:ext cx="2046292" cy="461665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solidFill>
                  <a:prstClr val="black"/>
                </a:solidFill>
                <a:latin typeface="+mj-lt"/>
              </a:rPr>
              <a:t>Your full name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59ECCC6-FB4A-624F-BFDC-367EE1BBA04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1296" y="2873637"/>
            <a:ext cx="1901612" cy="155354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77A5EA9-C2AD-6143-98CD-A2942A71081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08908" y="3440235"/>
            <a:ext cx="3075077" cy="231255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D07878B-1B70-4840-98BE-3726379F20D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619391" y="4413765"/>
            <a:ext cx="1864347" cy="132850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AC2CA96-92AA-DF47-AB23-16C681DDACE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833695" y="276835"/>
            <a:ext cx="2071192" cy="183469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6449648E-9150-3E4A-A4FF-6418619F3B97}"/>
              </a:ext>
            </a:extLst>
          </p:cNvPr>
          <p:cNvSpPr txBox="1"/>
          <p:nvPr/>
        </p:nvSpPr>
        <p:spPr>
          <a:xfrm>
            <a:off x="5992065" y="5742274"/>
            <a:ext cx="2521569" cy="461665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solidFill>
                  <a:prstClr val="black"/>
                </a:solidFill>
                <a:latin typeface="+mj-lt"/>
              </a:rPr>
              <a:t>Passwords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6B34244-2468-F242-B77A-D631BD2F2CD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27435" y="3944627"/>
            <a:ext cx="1785271" cy="1818423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64F7926A-6957-074C-9BB6-7DE1B0935DD3}"/>
              </a:ext>
            </a:extLst>
          </p:cNvPr>
          <p:cNvSpPr txBox="1"/>
          <p:nvPr/>
        </p:nvSpPr>
        <p:spPr>
          <a:xfrm>
            <a:off x="6503281" y="2641431"/>
            <a:ext cx="2078657" cy="830997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solidFill>
                  <a:prstClr val="black"/>
                </a:solidFill>
                <a:latin typeface="+mj-lt"/>
              </a:rPr>
              <a:t>Phone numbers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D6211BD-C2B8-EE4F-A6A5-8B37DFCEA7E4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73658" t="3590" r="4793" b="52167"/>
          <a:stretch/>
        </p:blipFill>
        <p:spPr>
          <a:xfrm>
            <a:off x="8284198" y="2111529"/>
            <a:ext cx="1016200" cy="1669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3065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/>
      <p:bldP spid="12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105B2A0F-CF66-8C4A-A77E-7E13A9836B8B}"/>
              </a:ext>
            </a:extLst>
          </p:cNvPr>
          <p:cNvSpPr txBox="1"/>
          <p:nvPr/>
        </p:nvSpPr>
        <p:spPr>
          <a:xfrm>
            <a:off x="290456" y="1221316"/>
            <a:ext cx="6449557" cy="3046988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GB" sz="3200" b="1" dirty="0">
                <a:solidFill>
                  <a:prstClr val="black"/>
                </a:solidFill>
                <a:latin typeface="+mj-lt"/>
              </a:rPr>
              <a:t>Never meet a stranger online!</a:t>
            </a:r>
          </a:p>
          <a:p>
            <a:endParaRPr lang="en-GB" sz="3200" b="1" dirty="0">
              <a:solidFill>
                <a:prstClr val="black"/>
              </a:solidFill>
              <a:latin typeface="+mj-lt"/>
            </a:endParaRPr>
          </a:p>
          <a:p>
            <a:r>
              <a:rPr lang="en-GB" sz="3200" dirty="0">
                <a:solidFill>
                  <a:prstClr val="black"/>
                </a:solidFill>
                <a:latin typeface="+mj-lt"/>
              </a:rPr>
              <a:t>If a stranger asks to meet you in person or to keep your messages private and not tell anyone you should </a:t>
            </a:r>
            <a:r>
              <a:rPr lang="en-GB" sz="3200" b="1" dirty="0">
                <a:solidFill>
                  <a:prstClr val="black"/>
                </a:solidFill>
                <a:latin typeface="+mj-lt"/>
              </a:rPr>
              <a:t>tell your trusted adult immediately. </a:t>
            </a:r>
            <a:endParaRPr lang="en-GB" sz="2800" b="1" dirty="0">
              <a:solidFill>
                <a:prstClr val="black"/>
              </a:solidFill>
              <a:latin typeface="+mj-lt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777B404B-A273-B040-9168-E8EA40FD0D5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74432" y="2109019"/>
            <a:ext cx="5056239" cy="421803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6C76AB38-F598-1245-A906-58A4893C906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35904" y="723498"/>
            <a:ext cx="1333294" cy="159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7091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Retrospect">
  <a:themeElements>
    <a:clrScheme name="Custom 3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FFFF00"/>
      </a:accent1>
      <a:accent2>
        <a:srgbClr val="F7EC57"/>
      </a:accent2>
      <a:accent3>
        <a:srgbClr val="000000"/>
      </a:accent3>
      <a:accent4>
        <a:srgbClr val="FFFFCC"/>
      </a:accent4>
      <a:accent5>
        <a:srgbClr val="FFC000"/>
      </a:accent5>
      <a:accent6>
        <a:srgbClr val="FFFF00"/>
      </a:accent6>
      <a:hlink>
        <a:srgbClr val="FFFF00"/>
      </a:hlink>
      <a:folHlink>
        <a:srgbClr val="FFFFC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127791</TotalTime>
  <Words>829</Words>
  <Application>Microsoft Macintosh PowerPoint</Application>
  <PresentationFormat>Widescreen</PresentationFormat>
  <Paragraphs>103</Paragraphs>
  <Slides>14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Retrospect</vt:lpstr>
      <vt:lpstr>PowerPoint Presentation</vt:lpstr>
      <vt:lpstr>Lesson 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HAILEYBURY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Jessica Reardon</dc:creator>
  <cp:lastModifiedBy>Microsoft Office User</cp:lastModifiedBy>
  <cp:revision>371</cp:revision>
  <dcterms:created xsi:type="dcterms:W3CDTF">2015-12-16T03:40:36Z</dcterms:created>
  <dcterms:modified xsi:type="dcterms:W3CDTF">2025-03-23T02:18:59Z</dcterms:modified>
</cp:coreProperties>
</file>